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7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89286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643199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actionable insights from 3,900 customer purchases to drive strategic business decisions and optimize revenue growth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474" y="583287"/>
            <a:ext cx="5653207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74" y="1586865"/>
            <a:ext cx="4007644" cy="601146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43531" y="1841421"/>
            <a:ext cx="169664" cy="804982"/>
          </a:xfrm>
          <a:prstGeom prst="roundRect">
            <a:avLst>
              <a:gd name="adj" fmla="val 1500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3867" y="1729978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1145" y="1857256"/>
            <a:ext cx="254556" cy="254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52642" y="1756529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Boost Subscriptions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52642" y="2205395"/>
            <a:ext cx="704278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and perks to drive subscription adoption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598087" y="3070741"/>
            <a:ext cx="169664" cy="804982"/>
          </a:xfrm>
          <a:prstGeom prst="roundRect">
            <a:avLst>
              <a:gd name="adj" fmla="val 1500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28423" y="2959298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5700" y="3086576"/>
            <a:ext cx="254556" cy="2545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7198" y="2985849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Programs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107198" y="3434715"/>
            <a:ext cx="6788229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with points and incentives to increase retention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6852642" y="4300061"/>
            <a:ext cx="169664" cy="804982"/>
          </a:xfrm>
          <a:prstGeom prst="roundRect">
            <a:avLst>
              <a:gd name="adj" fmla="val 1500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682978" y="4188619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10256" y="4315897"/>
            <a:ext cx="254556" cy="25455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61753" y="4215170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Targeted Marketing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361753" y="4664035"/>
            <a:ext cx="6533674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campaigns on high-revenue segments and express shipping users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107198" y="5529382"/>
            <a:ext cx="169664" cy="1076444"/>
          </a:xfrm>
          <a:prstGeom prst="roundRect">
            <a:avLst>
              <a:gd name="adj" fmla="val 15004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937534" y="5417939"/>
            <a:ext cx="509111" cy="509111"/>
          </a:xfrm>
          <a:prstGeom prst="roundRect">
            <a:avLst>
              <a:gd name="adj" fmla="val 8980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4812" y="5545217"/>
            <a:ext cx="254556" cy="254556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16309" y="5444490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 Positioning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616309" y="5893356"/>
            <a:ext cx="6279118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Feature top-rated products prominently in marketing campaigns and homepage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1252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2583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3,900</a:t>
            </a:r>
            <a:endParaRPr lang="en-US" sz="5600" dirty="0"/>
          </a:p>
        </p:txBody>
      </p:sp>
      <p:sp>
        <p:nvSpPr>
          <p:cNvPr id="5" name="Text 2"/>
          <p:cNvSpPr/>
          <p:nvPr/>
        </p:nvSpPr>
        <p:spPr>
          <a:xfrm>
            <a:off x="758309" y="424398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4730115"/>
            <a:ext cx="236196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Comprehensive transaction records analyzed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1019" y="32583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18</a:t>
            </a:r>
            <a:endParaRPr lang="en-US" sz="5600" dirty="0"/>
          </a:p>
        </p:txBody>
      </p:sp>
      <p:sp>
        <p:nvSpPr>
          <p:cNvPr id="8" name="Text 5"/>
          <p:cNvSpPr/>
          <p:nvPr/>
        </p:nvSpPr>
        <p:spPr>
          <a:xfrm>
            <a:off x="3391019" y="424398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391019" y="4730115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demographics, behavior &amp; transaction details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3729" y="3258383"/>
            <a:ext cx="2361962" cy="714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600"/>
              </a:lnSpc>
              <a:buNone/>
            </a:pPr>
            <a:r>
              <a:rPr lang="en-US" sz="56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37</a:t>
            </a:r>
            <a:endParaRPr lang="en-US" sz="5600" dirty="0"/>
          </a:p>
        </p:txBody>
      </p:sp>
      <p:sp>
        <p:nvSpPr>
          <p:cNvPr id="11" name="Text 8"/>
          <p:cNvSpPr/>
          <p:nvPr/>
        </p:nvSpPr>
        <p:spPr>
          <a:xfrm>
            <a:off x="6023729" y="4243983"/>
            <a:ext cx="23619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3729" y="4730115"/>
            <a:ext cx="236196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Only in Review Rating column (handled via median imputation)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6211"/>
            <a:ext cx="642651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62188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rigorous approach to data cleaning and transformation ensured analysis accuracy and reliability.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8526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3190161"/>
            <a:ext cx="422683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335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58309" y="3845481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using pandas for efficient data manipulation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201722" y="28526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722" y="3190161"/>
            <a:ext cx="4226838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01722" y="335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01722" y="3845481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Conducted structure checks and generated summary statistics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645134" y="28526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190161"/>
            <a:ext cx="4226957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9645134" y="33593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9645134" y="3845481"/>
            <a:ext cx="422695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Review Rating missing values with median values to preserve data integrity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758309" y="526458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580578"/>
            <a:ext cx="6448544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58309" y="57713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58309" y="6257449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age groups and calculated purchase frequency metrics for deeper insights</a:t>
            </a:r>
            <a:endParaRPr lang="en-US" sz="1700" dirty="0"/>
          </a:p>
        </p:txBody>
      </p:sp>
      <p:sp>
        <p:nvSpPr>
          <p:cNvPr id="20" name="Text 14"/>
          <p:cNvSpPr/>
          <p:nvPr/>
        </p:nvSpPr>
        <p:spPr>
          <a:xfrm>
            <a:off x="7423428" y="5264587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428" y="5580578"/>
            <a:ext cx="6448663" cy="3048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423428" y="57713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3" name="Text 16"/>
          <p:cNvSpPr/>
          <p:nvPr/>
        </p:nvSpPr>
        <p:spPr>
          <a:xfrm>
            <a:off x="7423428" y="6257449"/>
            <a:ext cx="644866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Connected to MySQL for scalable analysis and reporting capabilities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7113"/>
            <a:ext cx="70444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998464"/>
            <a:ext cx="3957161" cy="2081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38128" y="1971318"/>
            <a:ext cx="3141464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Key Insight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10738128" y="2615446"/>
            <a:ext cx="314146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Female customers generate slightly higher total revenue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compared to male customers, presenting an opportunity for targeted campaigns.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0738128" y="4890611"/>
            <a:ext cx="3141464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Gender-based marketing strategies and product recommendations could significantly optimize revenue streams and improve customer engagement.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474" y="583287"/>
            <a:ext cx="5228034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High-Value Discount Users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74" y="1586865"/>
            <a:ext cx="4007644" cy="60114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3867" y="1548646"/>
            <a:ext cx="7721560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unique segment of customers who spend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above average while actively using discounts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represents a strategic opportunity.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173867" y="2282428"/>
            <a:ext cx="7721560" cy="1105376"/>
          </a:xfrm>
          <a:prstGeom prst="roundRect">
            <a:avLst>
              <a:gd name="adj" fmla="val 2303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66391" y="2474952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Shoppers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366391" y="2923818"/>
            <a:ext cx="733651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spenders who maximize value through strategic discount utilization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6173867" y="3557468"/>
            <a:ext cx="7721560" cy="1105376"/>
          </a:xfrm>
          <a:prstGeom prst="roundRect">
            <a:avLst>
              <a:gd name="adj" fmla="val 2303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366391" y="3749993"/>
            <a:ext cx="2233017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Strategic Opportunity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366391" y="4198858"/>
            <a:ext cx="7336512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these premium customers with exclusive VIP offers and loyalty rewards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8919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222682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satisfaction data reveals clear winners in our product portfolio.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163967"/>
            <a:ext cx="365522" cy="32492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85" y="3163967"/>
            <a:ext cx="365522" cy="32492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862" y="3163967"/>
            <a:ext cx="365522" cy="324922"/>
          </a:xfrm>
          <a:prstGeom prst="rect">
            <a:avLst/>
          </a:prstGeom>
        </p:spPr>
      </p:pic>
      <p:pic>
        <p:nvPicPr>
          <p:cNvPr id="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3438" y="3163967"/>
            <a:ext cx="365522" cy="324922"/>
          </a:xfrm>
          <a:prstGeom prst="rect">
            <a:avLst/>
          </a:prstGeom>
        </p:spPr>
      </p:pic>
      <p:pic>
        <p:nvPicPr>
          <p:cNvPr id="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014" y="3163967"/>
            <a:ext cx="365522" cy="324922"/>
          </a:xfrm>
          <a:prstGeom prst="rect">
            <a:avLst/>
          </a:prstGeom>
        </p:spPr>
      </p:pic>
      <p:sp>
        <p:nvSpPr>
          <p:cNvPr id="10" name="Text 2"/>
          <p:cNvSpPr/>
          <p:nvPr/>
        </p:nvSpPr>
        <p:spPr>
          <a:xfrm>
            <a:off x="8450937" y="3218378"/>
            <a:ext cx="27074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100" dirty="0"/>
          </a:p>
        </p:txBody>
      </p:sp>
      <p:sp>
        <p:nvSpPr>
          <p:cNvPr id="11" name="Text 3"/>
          <p:cNvSpPr/>
          <p:nvPr/>
        </p:nvSpPr>
        <p:spPr>
          <a:xfrm>
            <a:off x="6244709" y="37059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Blouse</a:t>
            </a:r>
            <a:endParaRPr lang="en-US" sz="2200" dirty="0"/>
          </a:p>
        </p:txBody>
      </p:sp>
      <p:sp>
        <p:nvSpPr>
          <p:cNvPr id="12" name="Text 4"/>
          <p:cNvSpPr/>
          <p:nvPr/>
        </p:nvSpPr>
        <p:spPr>
          <a:xfrm>
            <a:off x="6244709" y="4192072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Highest customer satisfaction with perfect 5-star ratings</a:t>
            </a:r>
            <a:endParaRPr lang="en-US" sz="1700" dirty="0"/>
          </a:p>
        </p:txBody>
      </p:sp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3774" y="3163967"/>
            <a:ext cx="365522" cy="324922"/>
          </a:xfrm>
          <a:prstGeom prst="rect">
            <a:avLst/>
          </a:prstGeom>
        </p:spPr>
      </p:pic>
      <p:pic>
        <p:nvPicPr>
          <p:cNvPr id="1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3350" y="3163967"/>
            <a:ext cx="365522" cy="324922"/>
          </a:xfrm>
          <a:prstGeom prst="rect">
            <a:avLst/>
          </a:prstGeom>
        </p:spPr>
      </p:pic>
      <p:pic>
        <p:nvPicPr>
          <p:cNvPr id="1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32927" y="3163967"/>
            <a:ext cx="365522" cy="324922"/>
          </a:xfrm>
          <a:prstGeom prst="rect">
            <a:avLst/>
          </a:prstGeom>
        </p:spPr>
      </p:pic>
      <p:pic>
        <p:nvPicPr>
          <p:cNvPr id="1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52503" y="3163967"/>
            <a:ext cx="365522" cy="324922"/>
          </a:xfrm>
          <a:prstGeom prst="rect">
            <a:avLst/>
          </a:prstGeom>
        </p:spPr>
      </p:pic>
      <p:pic>
        <p:nvPicPr>
          <p:cNvPr id="17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72079" y="3163967"/>
            <a:ext cx="365522" cy="324922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12400002" y="3218378"/>
            <a:ext cx="27074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2100" dirty="0"/>
          </a:p>
        </p:txBody>
      </p:sp>
      <p:sp>
        <p:nvSpPr>
          <p:cNvPr id="19" name="Text 6"/>
          <p:cNvSpPr/>
          <p:nvPr/>
        </p:nvSpPr>
        <p:spPr>
          <a:xfrm>
            <a:off x="10193774" y="370593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Dress</a:t>
            </a:r>
            <a:endParaRPr lang="en-US" sz="2200" dirty="0"/>
          </a:p>
        </p:txBody>
      </p:sp>
      <p:sp>
        <p:nvSpPr>
          <p:cNvPr id="20" name="Text 7"/>
          <p:cNvSpPr/>
          <p:nvPr/>
        </p:nvSpPr>
        <p:spPr>
          <a:xfrm>
            <a:off x="10193774" y="4192072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Consistently excellent reviews across all customer segments</a:t>
            </a:r>
            <a:endParaRPr lang="en-US" sz="1700" dirty="0"/>
          </a:p>
        </p:txBody>
      </p:sp>
      <p:pic>
        <p:nvPicPr>
          <p:cNvPr id="2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4709" y="5318760"/>
            <a:ext cx="365522" cy="324922"/>
          </a:xfrm>
          <a:prstGeom prst="rect">
            <a:avLst/>
          </a:prstGeom>
        </p:spPr>
      </p:pic>
      <p:pic>
        <p:nvPicPr>
          <p:cNvPr id="2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4285" y="5318760"/>
            <a:ext cx="365522" cy="324922"/>
          </a:xfrm>
          <a:prstGeom prst="rect">
            <a:avLst/>
          </a:prstGeom>
        </p:spPr>
      </p:pic>
      <p:pic>
        <p:nvPicPr>
          <p:cNvPr id="23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3862" y="5318760"/>
            <a:ext cx="365522" cy="324922"/>
          </a:xfrm>
          <a:prstGeom prst="rect">
            <a:avLst/>
          </a:prstGeom>
        </p:spPr>
      </p:pic>
      <p:pic>
        <p:nvPicPr>
          <p:cNvPr id="2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03438" y="5318760"/>
            <a:ext cx="365522" cy="324922"/>
          </a:xfrm>
          <a:prstGeom prst="rect">
            <a:avLst/>
          </a:prstGeom>
        </p:spPr>
      </p:pic>
      <p:pic>
        <p:nvPicPr>
          <p:cNvPr id="2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3014" y="5318760"/>
            <a:ext cx="365522" cy="324922"/>
          </a:xfrm>
          <a:prstGeom prst="rect">
            <a:avLst/>
          </a:prstGeom>
        </p:spPr>
      </p:pic>
      <p:sp>
        <p:nvSpPr>
          <p:cNvPr id="26" name="Text 8"/>
          <p:cNvSpPr/>
          <p:nvPr/>
        </p:nvSpPr>
        <p:spPr>
          <a:xfrm>
            <a:off x="8450937" y="5373172"/>
            <a:ext cx="270748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100" dirty="0"/>
          </a:p>
        </p:txBody>
      </p:sp>
      <p:sp>
        <p:nvSpPr>
          <p:cNvPr id="27" name="Text 9"/>
          <p:cNvSpPr/>
          <p:nvPr/>
        </p:nvSpPr>
        <p:spPr>
          <a:xfrm>
            <a:off x="6244709" y="586073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Shirt</a:t>
            </a:r>
            <a:endParaRPr lang="en-US" sz="2200" dirty="0"/>
          </a:p>
        </p:txBody>
      </p:sp>
      <p:sp>
        <p:nvSpPr>
          <p:cNvPr id="28" name="Text 10"/>
          <p:cNvSpPr/>
          <p:nvPr/>
        </p:nvSpPr>
        <p:spPr>
          <a:xfrm>
            <a:off x="6244709" y="6346865"/>
            <a:ext cx="36783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Strong customer approval and repeat purchase rates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452" y="593646"/>
            <a:ext cx="5468660" cy="532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Shipping Preferences Impact</a:t>
            </a:r>
            <a:endParaRPr lang="en-US" sz="3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452" y="1550908"/>
            <a:ext cx="3251359" cy="487703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493068" y="1550908"/>
            <a:ext cx="8389382" cy="2306122"/>
          </a:xfrm>
          <a:prstGeom prst="roundRect">
            <a:avLst>
              <a:gd name="adj" fmla="val 1053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662493" y="1720334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Express Shipping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662493" y="2201585"/>
            <a:ext cx="8050530" cy="106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$65</a:t>
            </a:r>
            <a:endParaRPr lang="en-US" sz="6700" dirty="0"/>
          </a:p>
        </p:txBody>
      </p:sp>
      <p:sp>
        <p:nvSpPr>
          <p:cNvPr id="7" name="Text 4"/>
          <p:cNvSpPr/>
          <p:nvPr/>
        </p:nvSpPr>
        <p:spPr>
          <a:xfrm>
            <a:off x="5662493" y="3428524"/>
            <a:ext cx="805053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purchase amount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493068" y="4018836"/>
            <a:ext cx="8389382" cy="2306122"/>
          </a:xfrm>
          <a:prstGeom prst="roundRect">
            <a:avLst>
              <a:gd name="adj" fmla="val 1053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662493" y="4188262"/>
            <a:ext cx="255615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Standard Shipping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662493" y="4669512"/>
            <a:ext cx="8050530" cy="1065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$58</a:t>
            </a:r>
            <a:endParaRPr lang="en-US" sz="6700" dirty="0"/>
          </a:p>
        </p:txBody>
      </p:sp>
      <p:sp>
        <p:nvSpPr>
          <p:cNvPr id="11" name="Text 8"/>
          <p:cNvSpPr/>
          <p:nvPr/>
        </p:nvSpPr>
        <p:spPr>
          <a:xfrm>
            <a:off x="5662493" y="5896451"/>
            <a:ext cx="8050530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Average purchase amount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493068" y="6507004"/>
            <a:ext cx="8389382" cy="946785"/>
          </a:xfrm>
          <a:prstGeom prst="roundRect">
            <a:avLst>
              <a:gd name="adj" fmla="val 25649"/>
            </a:avLst>
          </a:prstGeom>
          <a:solidFill>
            <a:srgbClr val="BEDFF3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73" y="6757988"/>
            <a:ext cx="202287" cy="16180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018967" y="6709172"/>
            <a:ext cx="7701677" cy="5181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Express shipping customers spend 12% more per transaction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, indicating higher urgency and purchasing power.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492" y="578644"/>
            <a:ext cx="3592949" cy="449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Subscription Impact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221492" y="1232535"/>
            <a:ext cx="7673816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demonstrate significantly stronger engagement and lifetime value metrics.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7257574" y="2491978"/>
            <a:ext cx="1679258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27%</a:t>
            </a:r>
            <a:endParaRPr lang="en-US" sz="2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65" y="1638657"/>
            <a:ext cx="2047875" cy="2047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98995" y="3857030"/>
            <a:ext cx="179641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Higher Spend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6221492" y="4163497"/>
            <a:ext cx="3751540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Subscribers vs non-subscribers per transaction</a:t>
            </a:r>
            <a:endParaRPr lang="en-US" sz="1050" dirty="0"/>
          </a:p>
        </p:txBody>
      </p:sp>
      <p:sp>
        <p:nvSpPr>
          <p:cNvPr id="9" name="Text 5"/>
          <p:cNvSpPr/>
          <p:nvPr/>
        </p:nvSpPr>
        <p:spPr>
          <a:xfrm>
            <a:off x="11179850" y="2491978"/>
            <a:ext cx="1679258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42%</a:t>
            </a:r>
            <a:endParaRPr lang="en-US" sz="26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541" y="1638657"/>
            <a:ext cx="2047875" cy="2047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121271" y="3857030"/>
            <a:ext cx="179641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Revenue Share</a:t>
            </a:r>
            <a:endParaRPr lang="en-US" sz="1400" dirty="0"/>
          </a:p>
        </p:txBody>
      </p:sp>
      <p:sp>
        <p:nvSpPr>
          <p:cNvPr id="12" name="Text 7"/>
          <p:cNvSpPr/>
          <p:nvPr/>
        </p:nvSpPr>
        <p:spPr>
          <a:xfrm>
            <a:off x="10143649" y="4163497"/>
            <a:ext cx="3751659" cy="2184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revenue contributed by subscription customers</a:t>
            </a:r>
            <a:endParaRPr lang="en-US" sz="1050" dirty="0"/>
          </a:p>
        </p:txBody>
      </p:sp>
      <p:sp>
        <p:nvSpPr>
          <p:cNvPr id="13" name="Text 8"/>
          <p:cNvSpPr/>
          <p:nvPr/>
        </p:nvSpPr>
        <p:spPr>
          <a:xfrm>
            <a:off x="9218652" y="5542359"/>
            <a:ext cx="1679258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3.2x</a:t>
            </a:r>
            <a:endParaRPr lang="en-US" sz="26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4343" y="4689038"/>
            <a:ext cx="2047875" cy="2047875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160073" y="6907411"/>
            <a:ext cx="1796415" cy="224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Loyalty Rate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8182570" y="7213878"/>
            <a:ext cx="3751540" cy="436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Higher repeat purchase frequency compared to one-time buyers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6875"/>
            <a:ext cx="585108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Segmentation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8309" y="1805464"/>
            <a:ext cx="13113782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our customer base through purchase behavior reveals distinct segments requiring tailored strategies.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774" y="2366248"/>
            <a:ext cx="2163723" cy="12027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1796" y="2936319"/>
            <a:ext cx="28944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324237" y="2571988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Loyal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5324237" y="3033951"/>
            <a:ext cx="4701659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15% - High value customers with 5+ purchases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69932" y="3585210"/>
            <a:ext cx="8650724" cy="11430"/>
          </a:xfrm>
          <a:prstGeom prst="roundRect">
            <a:avLst>
              <a:gd name="adj" fmla="val 2701168"/>
            </a:avLst>
          </a:prstGeom>
          <a:solidFill>
            <a:srgbClr val="BACFDD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72" y="3620453"/>
            <a:ext cx="4327446" cy="120276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1915" y="4040981"/>
            <a:ext cx="28944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6406158" y="3826193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6406158" y="4288155"/>
            <a:ext cx="4412337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35% - Regular shoppers with 2-4 purchases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51853" y="4839414"/>
            <a:ext cx="7568803" cy="11430"/>
          </a:xfrm>
          <a:prstGeom prst="roundRect">
            <a:avLst>
              <a:gd name="adj" fmla="val 2701168"/>
            </a:avLst>
          </a:prstGeom>
          <a:solidFill>
            <a:srgbClr val="BACFDD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051" y="4874657"/>
            <a:ext cx="6491288" cy="120276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1915" y="5295186"/>
            <a:ext cx="289441" cy="361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00"/>
              </a:lnSpc>
              <a:buNone/>
            </a:pPr>
            <a:r>
              <a:rPr lang="en-US" sz="22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1"/>
          <p:cNvSpPr/>
          <p:nvPr/>
        </p:nvSpPr>
        <p:spPr>
          <a:xfrm>
            <a:off x="7488079" y="5080397"/>
            <a:ext cx="2708196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New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7488079" y="5542359"/>
            <a:ext cx="4664393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50% - First-time buyers with growth potential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58309" y="6308884"/>
            <a:ext cx="13113782" cy="1203841"/>
          </a:xfrm>
          <a:prstGeom prst="roundRect">
            <a:avLst>
              <a:gd name="adj" fmla="val 25647"/>
            </a:avLst>
          </a:prstGeom>
          <a:solidFill>
            <a:srgbClr val="BEDFF3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049" y="6622256"/>
            <a:ext cx="257175" cy="20574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1426964" y="6566059"/>
            <a:ext cx="12239387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589C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Primary objective: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Convert New customers to Returning, and Returning to Loyal through targeted engagement strategies.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2025-10-31T05:18:54Z</dcterms:created>
  <dcterms:modified xsi:type="dcterms:W3CDTF">2025-10-31T05:18:54Z</dcterms:modified>
</cp:coreProperties>
</file>